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7"/>
  </p:notesMasterIdLst>
  <p:sldIdLst>
    <p:sldId id="364" r:id="rId2"/>
    <p:sldId id="318" r:id="rId3"/>
    <p:sldId id="319" r:id="rId4"/>
    <p:sldId id="328" r:id="rId5"/>
    <p:sldId id="327" r:id="rId6"/>
    <p:sldId id="329" r:id="rId7"/>
    <p:sldId id="330" r:id="rId8"/>
    <p:sldId id="326" r:id="rId9"/>
    <p:sldId id="335" r:id="rId10"/>
    <p:sldId id="337" r:id="rId11"/>
    <p:sldId id="338" r:id="rId12"/>
    <p:sldId id="339" r:id="rId13"/>
    <p:sldId id="340" r:id="rId14"/>
    <p:sldId id="347" r:id="rId15"/>
    <p:sldId id="331" r:id="rId16"/>
    <p:sldId id="336" r:id="rId17"/>
    <p:sldId id="341" r:id="rId18"/>
    <p:sldId id="342" r:id="rId19"/>
    <p:sldId id="343" r:id="rId20"/>
    <p:sldId id="344" r:id="rId21"/>
    <p:sldId id="345" r:id="rId22"/>
    <p:sldId id="346" r:id="rId23"/>
    <p:sldId id="325" r:id="rId24"/>
    <p:sldId id="323" r:id="rId25"/>
    <p:sldId id="324" r:id="rId26"/>
    <p:sldId id="332" r:id="rId27"/>
    <p:sldId id="349" r:id="rId28"/>
    <p:sldId id="348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33" r:id="rId39"/>
    <p:sldId id="359" r:id="rId40"/>
    <p:sldId id="360" r:id="rId41"/>
    <p:sldId id="361" r:id="rId42"/>
    <p:sldId id="362" r:id="rId43"/>
    <p:sldId id="334" r:id="rId44"/>
    <p:sldId id="363" r:id="rId45"/>
    <p:sldId id="321" r:id="rId46"/>
  </p:sldIdLst>
  <p:sldSz cx="12192000" cy="6858000"/>
  <p:notesSz cx="6858000" cy="9144000"/>
  <p:embeddedFontLst>
    <p:embeddedFont>
      <p:font typeface="KaiTi" panose="02010609060101010101" pitchFamily="49" charset="-122"/>
      <p:regular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等线 Light" panose="02010600030101010101" pitchFamily="2" charset="-122"/>
      <p:regular r:id="rId51"/>
    </p:embeddedFont>
    <p:embeddedFont>
      <p:font typeface="Alibaba PuHuiTi 3.0 55 Regular" pitchFamily="18" charset="-122"/>
      <p:regular r:id="rId52"/>
      <p:bold r:id="rId53"/>
    </p:embeddedFont>
    <p:embeddedFont>
      <p:font typeface="Cambria Math" panose="02040503050406030204" pitchFamily="18" charset="0"/>
      <p:regular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58"/>
    <p:restoredTop sz="84551"/>
  </p:normalViewPr>
  <p:slideViewPr>
    <p:cSldViewPr snapToGrid="0">
      <p:cViewPr>
        <p:scale>
          <a:sx n="97" d="100"/>
          <a:sy n="97" d="100"/>
        </p:scale>
        <p:origin x="14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7BC3-6001-7844-B17E-ADC1D9185B1C}" type="datetimeFigureOut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1D61-906D-8143-81C1-7D011EA4BF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51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44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29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1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84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80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958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810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>
            <a:extLst>
              <a:ext uri="{FF2B5EF4-FFF2-40B4-BE49-F238E27FC236}">
                <a16:creationId xmlns:a16="http://schemas.microsoft.com/office/drawing/2014/main" id="{1898E054-CF04-BA53-2401-5791B5DE5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251575"/>
            <a:ext cx="11520000" cy="14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303252A-BA26-6B2D-4A6A-016C692C744A}"/>
              </a:ext>
            </a:extLst>
          </p:cNvPr>
          <p:cNvCxnSpPr>
            <a:cxnSpLocks/>
          </p:cNvCxnSpPr>
          <p:nvPr userDrawn="1"/>
        </p:nvCxnSpPr>
        <p:spPr>
          <a:xfrm>
            <a:off x="336000" y="268759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8A889E8-D770-BA0E-B188-ED29D803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6000" y="2873101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1A46147C-252A-97C5-B611-C050F2A9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5417882C-1B9B-D09E-F3B4-09DF64C35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000" y="5687217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1931-60DC-6643-8DAD-D97B65557D2D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8F37-FB09-444B-87BE-1418885F58A8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61408"/>
            <a:ext cx="11520000" cy="54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5735"/>
            <a:ext cx="11520000" cy="540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51BCA46-FCC7-27C8-5B9F-50EF70D0AD98}"/>
              </a:ext>
            </a:extLst>
          </p:cNvPr>
          <p:cNvCxnSpPr>
            <a:cxnSpLocks/>
          </p:cNvCxnSpPr>
          <p:nvPr userDrawn="1"/>
        </p:nvCxnSpPr>
        <p:spPr>
          <a:xfrm>
            <a:off x="336000" y="709703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07535B4-2662-4212-44E4-7F202063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CC8B726D-3AD5-9E5E-0469-A1BC2BC4E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828045"/>
            <a:ext cx="11520000" cy="1440000"/>
          </a:xfrm>
        </p:spPr>
        <p:txBody>
          <a:bodyPr lIns="90000" anchor="b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5B17C10-FDBC-EDCD-746C-70E9EA56A9CD}"/>
              </a:ext>
            </a:extLst>
          </p:cNvPr>
          <p:cNvCxnSpPr>
            <a:cxnSpLocks/>
          </p:cNvCxnSpPr>
          <p:nvPr userDrawn="1"/>
        </p:nvCxnSpPr>
        <p:spPr>
          <a:xfrm>
            <a:off x="336000" y="326406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869E5A3-7AF5-8FCE-BAB5-2F459CCA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87CD-F30C-BE4F-B5C9-67AC55CE0E36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054B-1045-2C4D-A87D-6DF1B45856AF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036F-1D9C-3B44-AD89-E598E9FC0D8F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6869-E369-F34B-ACF1-9037239E834A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kumimoji="1" lang="zh-CN" altLang="en-US" smtClean="0"/>
            </a:lvl1pPr>
          </a:lstStyle>
          <a:p>
            <a:fld id="{96D413B8-AD3F-9745-BBA2-FF796D2423C5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0CA-F86B-5949-80B4-57C7CC767CB7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C3DF-6E34-3D47-8EF6-18A23BADCBEB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7B55-035E-D444-8475-8D052DFEBD66}" type="datetime1">
              <a:rPr kumimoji="1" lang="zh-CN" altLang="en-US" smtClean="0"/>
              <a:t>2024/10/26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A89306-A0DC-4CC7-1A00-4EAC28373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BlindHub: Bitcoin-Compatible Privacy-Preserving Payment Channel Hubs Supporting Variable Amounts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1D646A-2602-0EA8-FEDC-339A784E9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IEEE S&amp;P 2023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0503D-4002-CF78-E13C-CEB57CAF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7C9AE9-325B-FE79-92AA-E6485A3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汇报人：赵路路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B18D84-E527-0E3F-942A-9D554F94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3594627"/>
            <a:ext cx="9360000" cy="18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80C44-6741-F898-75D3-82469031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2.1 NIZK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2C47A-281F-FAB2-94FF-B300C5317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1A208-C446-2330-8D38-2375F91F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2B5C36-9FF9-AF52-F042-B42C3D94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39210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8A0179-FDD6-037D-2536-BBE938B92B74}"/>
              </a:ext>
            </a:extLst>
          </p:cNvPr>
          <p:cNvSpPr/>
          <p:nvPr/>
        </p:nvSpPr>
        <p:spPr>
          <a:xfrm>
            <a:off x="2823150" y="1900784"/>
            <a:ext cx="133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B112E0-A9E3-2138-D6FE-11DEA39D481E}"/>
              </a:ext>
            </a:extLst>
          </p:cNvPr>
          <p:cNvSpPr/>
          <p:nvPr/>
        </p:nvSpPr>
        <p:spPr>
          <a:xfrm>
            <a:off x="1491150" y="2954883"/>
            <a:ext cx="1224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C65709-3A65-B0D9-38D1-3A7EC20A30B6}"/>
              </a:ext>
            </a:extLst>
          </p:cNvPr>
          <p:cNvSpPr/>
          <p:nvPr/>
        </p:nvSpPr>
        <p:spPr>
          <a:xfrm>
            <a:off x="5138700" y="3232149"/>
            <a:ext cx="936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00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5779A-6D31-6FC7-3E69-AF239D09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Linear-Only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Homomorphic Encryption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4D3D1-4F7F-49E9-BFB4-E5D69B93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AD486-1B1A-6439-04DE-63D1E03F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8FFEA0-CABE-860F-B1C4-D51D9666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1360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9C5489-9942-21CD-4118-B4BECE4EF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68"/>
          <a:stretch/>
        </p:blipFill>
        <p:spPr>
          <a:xfrm>
            <a:off x="336000" y="2226365"/>
            <a:ext cx="5760000" cy="3355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0E920-29CC-63A4-37B7-4909C554B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81"/>
          <a:stretch/>
        </p:blipFill>
        <p:spPr>
          <a:xfrm>
            <a:off x="6096000" y="865735"/>
            <a:ext cx="5760000" cy="10170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A4F193-3A14-CBBD-397F-EB8617C910E6}"/>
              </a:ext>
            </a:extLst>
          </p:cNvPr>
          <p:cNvSpPr/>
          <p:nvPr/>
        </p:nvSpPr>
        <p:spPr>
          <a:xfrm>
            <a:off x="6096000" y="1130150"/>
            <a:ext cx="5760000" cy="752627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99A25F-9594-BD85-F632-06E5DC8AD8D5}"/>
              </a:ext>
            </a:extLst>
          </p:cNvPr>
          <p:cNvSpPr/>
          <p:nvPr/>
        </p:nvSpPr>
        <p:spPr>
          <a:xfrm>
            <a:off x="336000" y="4796384"/>
            <a:ext cx="4968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84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2BE0D-BE8E-9C75-C450-4E3F40C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40A0C-83A8-3C37-505F-E9A623349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51002-8423-D2AA-74AE-2DD0F1C4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5A07D-7DC7-9D67-B255-CD5791FB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20917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F1E920-AD23-2482-15FC-0878525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957524"/>
            <a:ext cx="5760000" cy="1048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AF6393-311C-E360-568A-54E189DB2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7440"/>
            <a:ext cx="5760000" cy="51976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F73E31-9206-EF42-706A-72DF108EF668}"/>
              </a:ext>
            </a:extLst>
          </p:cNvPr>
          <p:cNvSpPr/>
          <p:nvPr/>
        </p:nvSpPr>
        <p:spPr>
          <a:xfrm>
            <a:off x="6811800" y="1615313"/>
            <a:ext cx="3708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39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A2E3F-268A-57C5-2EB0-13F4FBE5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2.4 Randomizable Signatures on Randomizable Commitments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65FED-D556-BE98-ACBA-0E4157E87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B5142-05DB-9B3B-82DA-A99DFB9D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B74E26-671B-C0F3-0F08-963CB82F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2319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3B62DF-DA36-7938-ED23-63A2B1C8D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67"/>
          <a:stretch/>
        </p:blipFill>
        <p:spPr>
          <a:xfrm>
            <a:off x="333567" y="3184893"/>
            <a:ext cx="5760973" cy="2853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50AABB-7B13-C8A2-9191-442CCD025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026" y="2467483"/>
            <a:ext cx="5760000" cy="313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5DDECD-0BB1-5024-3B07-A6B18B479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33"/>
          <a:stretch/>
        </p:blipFill>
        <p:spPr>
          <a:xfrm>
            <a:off x="6094540" y="857440"/>
            <a:ext cx="5760973" cy="16100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133DB6-1043-82CC-7EEC-E1006F40A44D}"/>
              </a:ext>
            </a:extLst>
          </p:cNvPr>
          <p:cNvSpPr/>
          <p:nvPr/>
        </p:nvSpPr>
        <p:spPr>
          <a:xfrm>
            <a:off x="333567" y="1892594"/>
            <a:ext cx="5760000" cy="1292299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F606B5-413E-45CC-E4D6-7610423A7B06}"/>
              </a:ext>
            </a:extLst>
          </p:cNvPr>
          <p:cNvSpPr/>
          <p:nvPr/>
        </p:nvSpPr>
        <p:spPr>
          <a:xfrm>
            <a:off x="332593" y="4742274"/>
            <a:ext cx="169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B0C740-EF99-A683-17B2-1A3ECCEC2281}"/>
              </a:ext>
            </a:extLst>
          </p:cNvPr>
          <p:cNvSpPr/>
          <p:nvPr/>
        </p:nvSpPr>
        <p:spPr>
          <a:xfrm>
            <a:off x="332593" y="5251929"/>
            <a:ext cx="2736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17058E-DF8F-EFE4-ECC7-84A1E2D9049F}"/>
              </a:ext>
            </a:extLst>
          </p:cNvPr>
          <p:cNvSpPr/>
          <p:nvPr/>
        </p:nvSpPr>
        <p:spPr>
          <a:xfrm>
            <a:off x="6093567" y="830546"/>
            <a:ext cx="1620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D1B0C0-EF4B-8D07-DE25-799C4DC8253B}"/>
              </a:ext>
            </a:extLst>
          </p:cNvPr>
          <p:cNvSpPr/>
          <p:nvPr/>
        </p:nvSpPr>
        <p:spPr>
          <a:xfrm>
            <a:off x="6097240" y="1609236"/>
            <a:ext cx="241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849102-E705-7BCA-B863-861C65F379D0}"/>
              </a:ext>
            </a:extLst>
          </p:cNvPr>
          <p:cNvSpPr/>
          <p:nvPr/>
        </p:nvSpPr>
        <p:spPr>
          <a:xfrm>
            <a:off x="6097240" y="2502773"/>
            <a:ext cx="331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0D0429-7505-0B06-8080-F756DB3AE9CD}"/>
              </a:ext>
            </a:extLst>
          </p:cNvPr>
          <p:cNvSpPr/>
          <p:nvPr/>
        </p:nvSpPr>
        <p:spPr>
          <a:xfrm>
            <a:off x="6097240" y="3264443"/>
            <a:ext cx="5220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81391A-64E1-2748-D310-F0E7037F6C23}"/>
              </a:ext>
            </a:extLst>
          </p:cNvPr>
          <p:cNvSpPr/>
          <p:nvPr/>
        </p:nvSpPr>
        <p:spPr>
          <a:xfrm>
            <a:off x="6093567" y="4539792"/>
            <a:ext cx="3816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1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333A3-FCC9-5AF9-3C47-EC716C5E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2.4 Randomizable Signatures on Randomizable Commitments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A54CD-79BC-8BD6-B416-EE156063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E47BA2-B7A9-45A1-227B-A1F3F4D5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8D643-E494-6C17-BA81-57565D57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6"/>
            <a:ext cx="732857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DC5D8A-A67D-7145-802B-9891100252C1}"/>
              </a:ext>
            </a:extLst>
          </p:cNvPr>
          <p:cNvSpPr txBox="1"/>
          <p:nvPr/>
        </p:nvSpPr>
        <p:spPr>
          <a:xfrm>
            <a:off x="336000" y="6412157"/>
            <a:ext cx="10835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Bauer and G. Fuchsbauer, “Efficient signatures on randomizable ciphertexts,” in </a:t>
            </a:r>
            <a:r>
              <a:rPr lang="en" altLang="zh-CN" sz="11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Security and Cryptography for Networks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2020, pp. 359–381.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64D856-45AD-0FB6-B45C-EF685B410CFA}"/>
                  </a:ext>
                </a:extLst>
              </p:cNvPr>
              <p:cNvSpPr txBox="1"/>
              <p:nvPr/>
            </p:nvSpPr>
            <p:spPr>
              <a:xfrm>
                <a:off x="4985657" y="1467737"/>
                <a:ext cx="6870343" cy="1512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signatures sign ElGamal ciphertexts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signature elements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constitute a structure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preserving signature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element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allows for adaptation of signatures to randomizations of the signed ciphertext.</a:t>
                </a:r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64D856-45AD-0FB6-B45C-EF685B410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657" y="1467737"/>
                <a:ext cx="6870343" cy="1512978"/>
              </a:xfrm>
              <a:prstGeom prst="rect">
                <a:avLst/>
              </a:prstGeom>
              <a:blipFill>
                <a:blip r:embed="rId3"/>
                <a:stretch>
                  <a:fillRect l="-369" t="-1667" b="-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32019C9-D7CA-D52E-E840-666471294B1B}"/>
              </a:ext>
            </a:extLst>
          </p:cNvPr>
          <p:cNvSpPr/>
          <p:nvPr/>
        </p:nvSpPr>
        <p:spPr>
          <a:xfrm>
            <a:off x="1971554" y="1946960"/>
            <a:ext cx="1043789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00422-7061-64F3-0697-0D007B43C27D}"/>
              </a:ext>
            </a:extLst>
          </p:cNvPr>
          <p:cNvSpPr/>
          <p:nvPr/>
        </p:nvSpPr>
        <p:spPr>
          <a:xfrm>
            <a:off x="1449659" y="3967714"/>
            <a:ext cx="3873455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AD01CC-218E-C4BE-5C2C-7C26B53B6136}"/>
              </a:ext>
            </a:extLst>
          </p:cNvPr>
          <p:cNvSpPr/>
          <p:nvPr/>
        </p:nvSpPr>
        <p:spPr>
          <a:xfrm>
            <a:off x="5520916" y="3967714"/>
            <a:ext cx="1620113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64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94120505-A92D-647D-97CC-9A8DC0E8A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 Overview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D3163D-4281-9856-8892-7EF567E2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76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7CCE9-A638-8822-2B07-C61166FA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3.1 Blind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4C32B-226F-F65F-5343-AA052250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11FCA-1571-47FF-D9C5-74662CCD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C9D27-550B-ACCD-F1CB-B802E0C3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966156"/>
            <a:ext cx="10080000" cy="51991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6B2C4-06BA-EF98-3BB7-C96DC9889532}"/>
              </a:ext>
            </a:extLst>
          </p:cNvPr>
          <p:cNvSpPr txBox="1"/>
          <p:nvPr/>
        </p:nvSpPr>
        <p:spPr>
          <a:xfrm>
            <a:off x="2854895" y="406503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Unblind Party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D94E4F-B489-F796-AA6D-FB4F4544C9DA}"/>
              </a:ext>
            </a:extLst>
          </p:cNvPr>
          <p:cNvSpPr txBox="1"/>
          <p:nvPr/>
        </p:nvSpPr>
        <p:spPr>
          <a:xfrm>
            <a:off x="7244400" y="406503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Party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2D4B14-7A77-2B54-C766-F176DF4F8E6E}"/>
              </a:ext>
            </a:extLst>
          </p:cNvPr>
          <p:cNvSpPr txBox="1"/>
          <p:nvPr/>
        </p:nvSpPr>
        <p:spPr>
          <a:xfrm>
            <a:off x="6464218" y="2608302"/>
            <a:ext cx="28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mount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onsistency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6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3C766-7CEF-A5DA-FBF3-F910877D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3.2 Value Privacy: A Simple PCH from BlindChannel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05EF9-C85B-E1B6-30AE-E4F83B60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b="1" dirty="0">
              <a:solidFill>
                <a:srgbClr val="C00000"/>
              </a:solidFill>
            </a:endParaRPr>
          </a:p>
          <a:p>
            <a:endParaRPr kumimoji="1" lang="en-US" altLang="zh-CN" b="1" dirty="0">
              <a:solidFill>
                <a:srgbClr val="C00000"/>
              </a:solidFill>
            </a:endParaRP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Question: a malicious S refuse to pay T after R is paid by T, hence a loss of T’s money.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46073-1B20-EBE8-E696-F4B7C47D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69B48-A8D5-48C8-B7EC-998019D5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709000"/>
            <a:ext cx="10080000" cy="344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10B2F6-00C8-EE74-29F9-D9EC855F0BB8}"/>
              </a:ext>
            </a:extLst>
          </p:cNvPr>
          <p:cNvSpPr txBox="1"/>
          <p:nvPr/>
        </p:nvSpPr>
        <p:spPr>
          <a:xfrm>
            <a:off x="4649610" y="1339668"/>
            <a:ext cx="28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mount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onsistency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FB4ACCB-0791-A1CC-065B-996421854282}"/>
              </a:ext>
            </a:extLst>
          </p:cNvPr>
          <p:cNvCxnSpPr>
            <a:stCxn id="5" idx="0"/>
          </p:cNvCxnSpPr>
          <p:nvPr/>
        </p:nvCxnSpPr>
        <p:spPr>
          <a:xfrm flipH="1">
            <a:off x="4610100" y="1709000"/>
            <a:ext cx="1485900" cy="3674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363611E-FF52-82C9-0F53-6B71888EB16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6000" y="1709000"/>
            <a:ext cx="2469720" cy="3674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08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D0C09-A756-E4C8-9411-4A75336F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3.3 Atomicity: Linking Puzzle with Transaction Amount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45824B-A8B4-83AA-C117-7FE7E98BB1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b="1" dirty="0">
                    <a:solidFill>
                      <a:srgbClr val="C00000"/>
                    </a:solidFill>
                  </a:rPr>
                  <a:t>Question: a malicious S use another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solidFill>
                      <a:srgbClr val="C00000"/>
                    </a:solidFill>
                  </a:rPr>
                  <a:t>, hence a loss of  T’s money.</a:t>
                </a:r>
                <a:endParaRPr kumimoji="1"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45824B-A8B4-83AA-C117-7FE7E98BB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b="-2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6768B-FA1A-BD74-F653-FB76CC71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CDF2C2-89F3-FA60-7D7A-C2366FB9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6"/>
          <a:stretch/>
        </p:blipFill>
        <p:spPr>
          <a:xfrm>
            <a:off x="966000" y="1586664"/>
            <a:ext cx="10260000" cy="32919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7A1C879-0944-F5C9-33E0-1A8E7DAD1F3D}"/>
              </a:ext>
            </a:extLst>
          </p:cNvPr>
          <p:cNvSpPr txBox="1"/>
          <p:nvPr/>
        </p:nvSpPr>
        <p:spPr>
          <a:xfrm>
            <a:off x="7379220" y="970282"/>
            <a:ext cx="19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State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431EDC0-405D-77F3-D6A6-714811678F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333220" y="1339614"/>
            <a:ext cx="9330" cy="32435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325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17400-7F39-FF70-76E1-FBB2C64C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3.3 Atomicity: Linking Puzzle with Transaction Amount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16A66-29E5-8A62-3BA9-CFAEEBA9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Question: T can easily know the relationship between S and R by observing which pair of sender and receiver share the same commitment of the amount, the puzzle and the link.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B67DF-C748-FB0A-682C-EAA4ED3E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AC0D2F-8BDF-B6D4-933F-7136435B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00" y="1598746"/>
            <a:ext cx="10260000" cy="32414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9A7400-2A20-5C2C-E8D2-991703457C92}"/>
              </a:ext>
            </a:extLst>
          </p:cNvPr>
          <p:cNvSpPr txBox="1"/>
          <p:nvPr/>
        </p:nvSpPr>
        <p:spPr>
          <a:xfrm>
            <a:off x="3009900" y="159874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4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D702-9F55-6209-1948-8322F7E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5206A-3469-0297-16D5-7926BF84B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Preliminaries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Blind Adaptor Signature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Blind Channel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Blind Hub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Performance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33A2E-3300-8BB9-4D14-ECB382A3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7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5200-0620-9306-356C-C5F5A124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3.4 Relationship Anonymity: Randomizable Commitment, Puzzle and Linkage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56916-36CA-AFC9-B060-520F903CD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Question: Griefing Attack.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50BA1-DA1E-67D3-FFC3-8B7B0983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5DBE6A-4203-3D63-5C38-E4339971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544250"/>
            <a:ext cx="10080000" cy="36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F83AC-7FF9-44C1-F8FF-2B59AC15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3.5 Griefing Resistance: Linking Token with Transaction Amount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8A356-0AA5-7F68-E016-F7577C08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9A090A-07B2-7B68-76E4-87606562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85397-9A76-74CF-0309-7D787D14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836610"/>
            <a:ext cx="10080000" cy="36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6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E490D-7201-E755-9C57-EDACE870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3.6 Scheme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86572-5806-AC49-BCCD-FB977A27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6F1A6-F1C2-4732-C4E2-60949149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48AAF-E892-F2C1-43E4-F5A8DE55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778558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5F2A45-2263-32E8-4404-2CEEF715DB33}"/>
              </a:ext>
            </a:extLst>
          </p:cNvPr>
          <p:cNvSpPr txBox="1"/>
          <p:nvPr/>
        </p:nvSpPr>
        <p:spPr>
          <a:xfrm>
            <a:off x="7349638" y="865735"/>
            <a:ext cx="4506362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Randomizable Link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 RSoRC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Randomizable Puzzle  LOE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Channel Update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 BAS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2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06A2F34-AB1B-A70A-03B2-7C4CEF012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4 Blind Adaptor Signature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B6A680-FE6A-E31E-3602-CA91B67C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8E6A6-A4CB-33FA-A8CB-B9C2495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4.1 Blind Adaptor Signature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94BC-8A1C-7D9C-8E7D-E1ADE558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0100D-42DF-C4D7-7AB5-E28D580A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2A1154-8058-5F27-5AE3-0C9396FF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4673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A068E6-7174-F2C6-702B-66DC415B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5735"/>
            <a:ext cx="5760000" cy="26003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F9F006-A96E-7A45-1FD5-0A7F41E23B72}"/>
              </a:ext>
            </a:extLst>
          </p:cNvPr>
          <p:cNvSpPr/>
          <p:nvPr/>
        </p:nvSpPr>
        <p:spPr>
          <a:xfrm>
            <a:off x="8791850" y="1888626"/>
            <a:ext cx="3024000" cy="277266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CCAD12-03C7-BB86-4C10-3C1FE3A00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05"/>
          <a:stretch/>
        </p:blipFill>
        <p:spPr>
          <a:xfrm>
            <a:off x="6096000" y="3466050"/>
            <a:ext cx="5760000" cy="27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B95BA-7D3A-8C23-6438-905C6A8D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4.2 Blind Adaptor ECDSA Construction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05128-67D9-0DA8-55CB-06E13DD4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CCCA4-6A48-27F6-99E6-EEC8530A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4E08FB-E967-6994-0BDB-32A26F33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11"/>
          <a:stretch/>
        </p:blipFill>
        <p:spPr>
          <a:xfrm>
            <a:off x="336000" y="865736"/>
            <a:ext cx="5760000" cy="5808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E63654-CE52-6216-9ECE-B09A25FB3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89"/>
          <a:stretch/>
        </p:blipFill>
        <p:spPr>
          <a:xfrm>
            <a:off x="6096000" y="865734"/>
            <a:ext cx="5760000" cy="1926825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2C8C7B9-1BCE-E4A2-4224-578B66CAA0CE}"/>
              </a:ext>
            </a:extLst>
          </p:cNvPr>
          <p:cNvCxnSpPr>
            <a:cxnSpLocks/>
          </p:cNvCxnSpPr>
          <p:nvPr/>
        </p:nvCxnSpPr>
        <p:spPr>
          <a:xfrm>
            <a:off x="8407400" y="2374900"/>
            <a:ext cx="33851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470B1EA-EF4C-E4B9-4D88-12BB514BD9C2}"/>
              </a:ext>
            </a:extLst>
          </p:cNvPr>
          <p:cNvCxnSpPr>
            <a:cxnSpLocks/>
          </p:cNvCxnSpPr>
          <p:nvPr/>
        </p:nvCxnSpPr>
        <p:spPr>
          <a:xfrm>
            <a:off x="6172200" y="2628900"/>
            <a:ext cx="3632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2117B38-D0A4-AED8-BEA7-367DD11075D3}"/>
              </a:ext>
            </a:extLst>
          </p:cNvPr>
          <p:cNvCxnSpPr>
            <a:cxnSpLocks/>
          </p:cNvCxnSpPr>
          <p:nvPr/>
        </p:nvCxnSpPr>
        <p:spPr>
          <a:xfrm>
            <a:off x="9829800" y="1854200"/>
            <a:ext cx="1397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9F5D4DF-9B67-8452-3888-A78CE91D0406}"/>
                  </a:ext>
                </a:extLst>
              </p:cNvPr>
              <p:cNvSpPr txBox="1"/>
              <p:nvPr/>
            </p:nvSpPr>
            <p:spPr>
              <a:xfrm>
                <a:off x="6096000" y="2792559"/>
                <a:ext cx="5760000" cy="1357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𝒑𝒓𝒆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𝒔𝒊𝒈𝒏𝒂𝒕𝒖𝒓𝒆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acc>
                        <m:accPr>
                          <m:chr m:val="̂"/>
                          <m:ctrlPr>
                            <a:rPr kumimoji="1" lang="zh-CN" alt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</m:acc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𝒄𝒐𝒓𝒓𝒆𝒄𝒕𝒏𝒆𝒔𝒔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𝒄𝒉𝒆𝒄𝒌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𝒁𝑲𝑽𝒆𝒓𝒊𝒇𝒚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9F5D4DF-9B67-8452-3888-A78CE91D0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2559"/>
                <a:ext cx="5760000" cy="13570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31ED43-2D7F-CBB4-1F73-68040137DA54}"/>
                  </a:ext>
                </a:extLst>
              </p:cNvPr>
              <p:cNvSpPr txBox="1"/>
              <p:nvPr/>
            </p:nvSpPr>
            <p:spPr>
              <a:xfrm>
                <a:off x="6096000" y="4143872"/>
                <a:ext cx="5760000" cy="9589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Adapt. On receiving pre-signature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≔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Ext. On receiving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computes and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31ED43-2D7F-CBB4-1F73-68040137D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43872"/>
                <a:ext cx="5760000" cy="958980"/>
              </a:xfrm>
              <a:prstGeom prst="rect">
                <a:avLst/>
              </a:prstGeom>
              <a:blipFill>
                <a:blip r:embed="rId5"/>
                <a:stretch>
                  <a:fillRect l="-658" b="-7692"/>
                </a:stretch>
              </a:blipFill>
              <a:ln w="19050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A5AA2F71-499C-0D34-8E89-991EFC3F445B}"/>
              </a:ext>
            </a:extLst>
          </p:cNvPr>
          <p:cNvSpPr/>
          <p:nvPr/>
        </p:nvSpPr>
        <p:spPr>
          <a:xfrm>
            <a:off x="336000" y="865734"/>
            <a:ext cx="7562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83C255-136E-0F1B-6F34-73BCD48A5EAD}"/>
              </a:ext>
            </a:extLst>
          </p:cNvPr>
          <p:cNvSpPr/>
          <p:nvPr/>
        </p:nvSpPr>
        <p:spPr>
          <a:xfrm>
            <a:off x="336000" y="1653134"/>
            <a:ext cx="900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3E20F8-458F-93E3-F31A-5D9DCBCEC219}"/>
              </a:ext>
            </a:extLst>
          </p:cNvPr>
          <p:cNvSpPr/>
          <p:nvPr/>
        </p:nvSpPr>
        <p:spPr>
          <a:xfrm>
            <a:off x="331627" y="2175968"/>
            <a:ext cx="612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81FCE6-7C0C-B2F1-D8E2-68E35E5A1E93}"/>
              </a:ext>
            </a:extLst>
          </p:cNvPr>
          <p:cNvSpPr/>
          <p:nvPr/>
        </p:nvSpPr>
        <p:spPr>
          <a:xfrm>
            <a:off x="6096000" y="1692681"/>
            <a:ext cx="756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B318FA-C3BE-52F8-F6B5-EE7DD262D063}"/>
              </a:ext>
            </a:extLst>
          </p:cNvPr>
          <p:cNvSpPr/>
          <p:nvPr/>
        </p:nvSpPr>
        <p:spPr>
          <a:xfrm>
            <a:off x="6130400" y="4220929"/>
            <a:ext cx="684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8BE7AB-5B8D-6103-6876-8D6B49BA29B7}"/>
              </a:ext>
            </a:extLst>
          </p:cNvPr>
          <p:cNvSpPr/>
          <p:nvPr/>
        </p:nvSpPr>
        <p:spPr>
          <a:xfrm>
            <a:off x="6130400" y="4765068"/>
            <a:ext cx="432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BDCDE2-C6D0-8AB9-F8E6-E3A8C23A8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01883"/>
            <a:ext cx="5760000" cy="10638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89D5568-81FD-D909-FB38-96EC898070C4}"/>
              </a:ext>
            </a:extLst>
          </p:cNvPr>
          <p:cNvSpPr/>
          <p:nvPr/>
        </p:nvSpPr>
        <p:spPr>
          <a:xfrm>
            <a:off x="6130400" y="5711635"/>
            <a:ext cx="5725600" cy="554099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2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0BA7CE9-C8B8-3AA9-95DB-FF8D7D3D8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5 Blind Channel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01E7BC-CED1-1193-05DE-2B0CFD0C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81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5.1 Unspent Transaction Output (UTXO)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158AF4-DF17-B592-B04B-0D630A798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In the UTXO model, coins are held in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outputs</a:t>
                </a:r>
                <a:r>
                  <a:rPr kumimoji="1" lang="en-US" altLang="zh-CN" dirty="0"/>
                  <a:t>. Formally, an output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𝑐𝑎𝑠h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kumimoji="1" lang="en" altLang="zh-CN" dirty="0"/>
                  <a:t>.</a:t>
                </a:r>
              </a:p>
              <a:p>
                <a:r>
                  <a:rPr kumimoji="1" lang="en" altLang="zh-CN" dirty="0"/>
                  <a:t>A </a:t>
                </a:r>
                <a:r>
                  <a:rPr kumimoji="1" lang="en" altLang="zh-CN" dirty="0">
                    <a:solidFill>
                      <a:srgbClr val="C00000"/>
                    </a:solidFill>
                  </a:rPr>
                  <a:t>transaction</a:t>
                </a:r>
                <a:r>
                  <a:rPr kumimoji="1" lang="en" altLang="zh-CN" dirty="0"/>
                  <a:t> transfers coins across outputs meaning that it maps existing outputs to a list of new outputs. Formally, a transaction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𝑡𝑥</m:t>
                    </m:r>
                  </m:oMath>
                </a14:m>
                <a:r>
                  <a:rPr kumimoji="1" lang="en" altLang="zh-CN" dirty="0"/>
                  <a:t> is a tuple of the form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𝑡𝑥𝑖𝑑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𝐼𝑛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𝑂𝑢𝑡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𝑊𝑖𝑡𝑛𝑒𝑠𝑠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158AF4-DF17-B592-B04B-0D630A798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629E41-5A12-3173-20EB-EB1D0C24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2365349"/>
            <a:ext cx="10080000" cy="36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535AB-3184-C0AC-D6F2-B0D7CC1E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5.1 Unspent Transaction Output (UTXO)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4E611-C197-DD90-6EB1-D0D9C80A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EC2D4-DAF4-EB6E-3411-FAB3892A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0837D7-4741-B42C-FAC2-0A9D3013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628935"/>
            <a:ext cx="11520000" cy="38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DE9A5-8548-51CD-16FA-B3B338AD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5.2 Lightning Style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678D7-279C-AFC9-37CC-3317D3BE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D35461-E6D4-505A-65A1-2AFBEACC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39986-2C32-9A27-F062-CC7C4EE7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09601"/>
            <a:ext cx="10800000" cy="5112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8F39B1-AE2F-4680-9256-6A1C342203A9}"/>
              </a:ext>
            </a:extLst>
          </p:cNvPr>
          <p:cNvSpPr txBox="1"/>
          <p:nvPr/>
        </p:nvSpPr>
        <p:spPr>
          <a:xfrm>
            <a:off x="5317066" y="91653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Bob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13C77A-CD49-67C3-5716-1E5FBD05AF83}"/>
              </a:ext>
            </a:extLst>
          </p:cNvPr>
          <p:cNvSpPr txBox="1"/>
          <p:nvPr/>
        </p:nvSpPr>
        <p:spPr>
          <a:xfrm>
            <a:off x="5272149" y="4472533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Alice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4A495E-5B52-D0C1-5A1B-826E3E110C58}"/>
                  </a:ext>
                </a:extLst>
              </p:cNvPr>
              <p:cNvSpPr txBox="1"/>
              <p:nvPr/>
            </p:nvSpPr>
            <p:spPr>
              <a:xfrm>
                <a:off x="9493575" y="2353733"/>
                <a:ext cx="14549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4A495E-5B52-D0C1-5A1B-826E3E11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575" y="2353733"/>
                <a:ext cx="145495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BDA4BDC-7F0F-8126-02F4-C9BA888D5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 Background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D28C95-A982-C9F7-F908-44094436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7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657E-AEED-7D3C-46C9-A618F8B99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47C76-E8EA-090E-3C15-2F5CDF35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5.2 Lightning Style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B52E1-CDEB-6851-B7BF-F339C06E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4FCF1D-EAC3-3892-8F28-42C2E554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43DFE-89A7-31CA-FE8B-37E957E4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09601"/>
            <a:ext cx="10800000" cy="5112267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4A2D851-3343-D5AE-5E9F-554717F03E62}"/>
              </a:ext>
            </a:extLst>
          </p:cNvPr>
          <p:cNvCxnSpPr/>
          <p:nvPr/>
        </p:nvCxnSpPr>
        <p:spPr>
          <a:xfrm>
            <a:off x="6959600" y="1353597"/>
            <a:ext cx="1574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067720F-6690-0CFF-731F-B2DC86C3DF08}"/>
              </a:ext>
            </a:extLst>
          </p:cNvPr>
          <p:cNvCxnSpPr/>
          <p:nvPr/>
        </p:nvCxnSpPr>
        <p:spPr>
          <a:xfrm>
            <a:off x="6942669" y="4316932"/>
            <a:ext cx="15748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30E1B31-59D3-991F-1D4E-78A2CE938790}"/>
              </a:ext>
            </a:extLst>
          </p:cNvPr>
          <p:cNvCxnSpPr/>
          <p:nvPr/>
        </p:nvCxnSpPr>
        <p:spPr>
          <a:xfrm>
            <a:off x="7161631" y="2471199"/>
            <a:ext cx="133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B245C00-7DE5-2BFF-B63C-5BF727EA1CF6}"/>
              </a:ext>
            </a:extLst>
          </p:cNvPr>
          <p:cNvCxnSpPr/>
          <p:nvPr/>
        </p:nvCxnSpPr>
        <p:spPr>
          <a:xfrm>
            <a:off x="7161634" y="3030003"/>
            <a:ext cx="1332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717F176-405C-D26D-C443-2143AC4EBA99}"/>
              </a:ext>
            </a:extLst>
          </p:cNvPr>
          <p:cNvSpPr txBox="1"/>
          <p:nvPr/>
        </p:nvSpPr>
        <p:spPr>
          <a:xfrm>
            <a:off x="9112800" y="332076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 Closed Correctly</a:t>
            </a:r>
            <a:endParaRPr kumimoji="1"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DF354D-C6DB-F4E5-52AD-D211535B1887}"/>
              </a:ext>
            </a:extLst>
          </p:cNvPr>
          <p:cNvSpPr/>
          <p:nvPr/>
        </p:nvSpPr>
        <p:spPr>
          <a:xfrm>
            <a:off x="3727068" y="4045995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4D8045-5CC9-B795-444B-8918BCBFBFC4}"/>
              </a:ext>
            </a:extLst>
          </p:cNvPr>
          <p:cNvSpPr/>
          <p:nvPr/>
        </p:nvSpPr>
        <p:spPr>
          <a:xfrm>
            <a:off x="3727068" y="1290612"/>
            <a:ext cx="372533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078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093A-0800-F832-EA47-4EC06097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019F4-B7E4-4566-3EAD-D66596A1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5.2 Lightning Style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03A09-71BC-F0C3-83F4-CF9FA070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9A0B7F-9111-3057-77C7-825E0822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5EF53-7CF0-9D41-6238-07700E0B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09601"/>
            <a:ext cx="10800000" cy="51122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D89BFB-309B-F69E-9446-A77CF3704EF0}"/>
              </a:ext>
            </a:extLst>
          </p:cNvPr>
          <p:cNvSpPr txBox="1"/>
          <p:nvPr/>
        </p:nvSpPr>
        <p:spPr>
          <a:xfrm>
            <a:off x="8490976" y="332076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Malicious User Publish Old State</a:t>
            </a:r>
            <a:endParaRPr kumimoji="1"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BC95AA8-8194-84E2-6FD1-8D2B2356B3EB}"/>
              </a:ext>
            </a:extLst>
          </p:cNvPr>
          <p:cNvCxnSpPr/>
          <p:nvPr/>
        </p:nvCxnSpPr>
        <p:spPr>
          <a:xfrm>
            <a:off x="6959600" y="2030928"/>
            <a:ext cx="1574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C941480-D9BF-4BBF-D566-F77FA75BD0F3}"/>
              </a:ext>
            </a:extLst>
          </p:cNvPr>
          <p:cNvCxnSpPr/>
          <p:nvPr/>
        </p:nvCxnSpPr>
        <p:spPr>
          <a:xfrm>
            <a:off x="6942669" y="3639599"/>
            <a:ext cx="15748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650092F-0EAB-A62E-70E6-700745A80DE4}"/>
              </a:ext>
            </a:extLst>
          </p:cNvPr>
          <p:cNvCxnSpPr/>
          <p:nvPr/>
        </p:nvCxnSpPr>
        <p:spPr>
          <a:xfrm>
            <a:off x="7161631" y="2471199"/>
            <a:ext cx="133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EAC7F0E-12AA-FD33-59C7-D82511C1000A}"/>
              </a:ext>
            </a:extLst>
          </p:cNvPr>
          <p:cNvCxnSpPr/>
          <p:nvPr/>
        </p:nvCxnSpPr>
        <p:spPr>
          <a:xfrm>
            <a:off x="7161634" y="3030003"/>
            <a:ext cx="1332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EC012FC-3377-C574-AC02-D50FBDF9181E}"/>
              </a:ext>
            </a:extLst>
          </p:cNvPr>
          <p:cNvSpPr/>
          <p:nvPr/>
        </p:nvSpPr>
        <p:spPr>
          <a:xfrm>
            <a:off x="3727068" y="4045995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7CB52E-573C-AD2A-1E37-F54504BFAC43}"/>
              </a:ext>
            </a:extLst>
          </p:cNvPr>
          <p:cNvSpPr/>
          <p:nvPr/>
        </p:nvSpPr>
        <p:spPr>
          <a:xfrm>
            <a:off x="3727068" y="1290612"/>
            <a:ext cx="372533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82FF3A-BAB7-D296-8B5B-8BDAE73EA44D}"/>
              </a:ext>
            </a:extLst>
          </p:cNvPr>
          <p:cNvSpPr txBox="1"/>
          <p:nvPr/>
        </p:nvSpPr>
        <p:spPr>
          <a:xfrm>
            <a:off x="8534400" y="184626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06BBB2-EAAA-4733-2F23-EB954752841E}"/>
              </a:ext>
            </a:extLst>
          </p:cNvPr>
          <p:cNvSpPr txBox="1"/>
          <p:nvPr/>
        </p:nvSpPr>
        <p:spPr>
          <a:xfrm>
            <a:off x="8534400" y="345493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94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E55E-C208-B5CB-734E-66D3D9D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5.3 Generalized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AA0CC-F3C9-D19A-7AF5-44958506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Generalized channels enable parties agree on any conditional payment that they could do on-chain (Not only for Turing-complete scripting languages).</a:t>
            </a:r>
          </a:p>
          <a:p>
            <a:r>
              <a:rPr kumimoji="1" lang="en" altLang="zh-CN" dirty="0"/>
              <a:t>One commit transaction per channel update.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CD6F5-298A-3915-0006-C95980C3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855C04-DCE4-7FA7-3069-49263107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2225447"/>
            <a:ext cx="9360000" cy="40402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87258D-AFEA-A6BA-5C9D-DC4A37D29620}"/>
              </a:ext>
            </a:extLst>
          </p:cNvPr>
          <p:cNvSpPr/>
          <p:nvPr/>
        </p:nvSpPr>
        <p:spPr>
          <a:xfrm>
            <a:off x="7350801" y="4520128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8B95AF-F972-8AE5-2F15-81118CA8FC40}"/>
              </a:ext>
            </a:extLst>
          </p:cNvPr>
          <p:cNvSpPr/>
          <p:nvPr/>
        </p:nvSpPr>
        <p:spPr>
          <a:xfrm>
            <a:off x="7350801" y="2873257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11904C-C66F-2FAB-9295-E1B457A8148A}"/>
              </a:ext>
            </a:extLst>
          </p:cNvPr>
          <p:cNvSpPr txBox="1"/>
          <p:nvPr/>
        </p:nvSpPr>
        <p:spPr>
          <a:xfrm>
            <a:off x="336000" y="6416962"/>
            <a:ext cx="1023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Aumayr</a:t>
            </a:r>
            <a:r>
              <a:rPr lang="en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“Generalized channels from limited blockchain scripts and adaptor signatures,” in </a:t>
            </a:r>
            <a:r>
              <a:rPr lang="en" altLang="zh-CN" sz="11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ASIACRYPT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Lecture Notes in Computer Science, vol. 13091. Springer, 2021.</a:t>
            </a:r>
          </a:p>
        </p:txBody>
      </p:sp>
    </p:spTree>
    <p:extLst>
      <p:ext uri="{BB962C8B-B14F-4D97-AF65-F5344CB8AC3E}">
        <p14:creationId xmlns:p14="http://schemas.microsoft.com/office/powerpoint/2010/main" val="3325143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5453D-F69A-94EB-6971-8CA94B50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Requirements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537B9D-EB14-1ACD-BD40-CB88AF0F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Consensus:</a:t>
            </a:r>
            <a:r>
              <a:rPr kumimoji="1" lang="en-US" altLang="zh-CN" dirty="0"/>
              <a:t> A Blind Channel is successfully created/updated only if both parties in the channel agree with the creation/update.</a:t>
            </a:r>
          </a:p>
          <a:p>
            <a:r>
              <a:rPr kumimoji="1" lang="en-US" altLang="zh-CN" b="1" dirty="0"/>
              <a:t>Finality:</a:t>
            </a:r>
            <a:r>
              <a:rPr kumimoji="1" lang="en-US" altLang="zh-CN" dirty="0"/>
              <a:t> An honest party P in the channel has the guarantee that either the current state of the channel can be enforced on the ledger, or P can enforce a state where she gets all coins in the channel.</a:t>
            </a:r>
          </a:p>
          <a:p>
            <a:r>
              <a:rPr kumimoji="1" lang="en-US" altLang="zh-CN" b="1" dirty="0"/>
              <a:t>Privacy:</a:t>
            </a:r>
            <a:r>
              <a:rPr kumimoji="1" lang="en-US" altLang="zh-CN" dirty="0"/>
              <a:t> The blind party could not figure out the way channel funds are redistributed.</a:t>
            </a:r>
          </a:p>
          <a:p>
            <a:r>
              <a:rPr kumimoji="1" lang="en-US" altLang="zh-CN" b="1" dirty="0"/>
              <a:t>Conditional:</a:t>
            </a:r>
            <a:r>
              <a:rPr kumimoji="1" lang="en-US" altLang="zh-CN" dirty="0"/>
              <a:t> As required by Blind Hub protocol, all payments are conditioned on solving a puzzle.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8D08B-987F-073B-F1E4-A5611FB3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B1D864-FCEE-83FB-EB16-E05AEB5471F4}"/>
              </a:ext>
            </a:extLst>
          </p:cNvPr>
          <p:cNvSpPr/>
          <p:nvPr/>
        </p:nvSpPr>
        <p:spPr>
          <a:xfrm>
            <a:off x="633670" y="965656"/>
            <a:ext cx="1548000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13E0A6-4E79-A4A8-2730-A070F893071D}"/>
              </a:ext>
            </a:extLst>
          </p:cNvPr>
          <p:cNvSpPr/>
          <p:nvPr/>
        </p:nvSpPr>
        <p:spPr>
          <a:xfrm>
            <a:off x="633671" y="3066785"/>
            <a:ext cx="1152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F186C6-C386-BA19-A1AC-A64C3B343774}"/>
              </a:ext>
            </a:extLst>
          </p:cNvPr>
          <p:cNvSpPr/>
          <p:nvPr/>
        </p:nvSpPr>
        <p:spPr>
          <a:xfrm>
            <a:off x="633670" y="1832076"/>
            <a:ext cx="1152000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548D6F-D938-A211-92DF-A6C2CAFADF8B}"/>
              </a:ext>
            </a:extLst>
          </p:cNvPr>
          <p:cNvSpPr/>
          <p:nvPr/>
        </p:nvSpPr>
        <p:spPr>
          <a:xfrm>
            <a:off x="633670" y="3549582"/>
            <a:ext cx="1692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292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F7B2D-2D9B-9C8E-2332-8DA3A58A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Transaction Types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10EC9A-C228-BEE8-8A41-65648B775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Funding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𝑭𝑼</m:t>
                        </m:r>
                      </m:sub>
                    </m:sSub>
                  </m:oMath>
                </a14:m>
                <a:r>
                  <a:rPr kumimoji="1" lang="en-US" altLang="zh-CN" dirty="0"/>
                  <a:t>: send a and b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coins into a shared address.</a:t>
                </a:r>
              </a:p>
              <a:p>
                <a:r>
                  <a:rPr kumimoji="1" lang="en-US" altLang="zh-CN" dirty="0"/>
                  <a:t>Commit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𝑪𝑴</m:t>
                        </m:r>
                      </m:sub>
                    </m:sSub>
                  </m:oMath>
                </a14:m>
                <a:r>
                  <a:rPr kumimoji="1" lang="en-US" altLang="zh-CN" dirty="0"/>
                  <a:t>: send the channel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funds, held in the funding transaction’s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output, into a new shared address.</a:t>
                </a:r>
              </a:p>
              <a:p>
                <a:r>
                  <a:rPr kumimoji="1" lang="en-US" altLang="zh-CN" dirty="0"/>
                  <a:t>Split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𝑺𝑷</m:t>
                        </m:r>
                      </m:sub>
                    </m:sSub>
                  </m:oMath>
                </a14:m>
                <a:r>
                  <a:rPr kumimoji="1" lang="en-US" altLang="zh-CN" dirty="0"/>
                  <a:t>: splits the channel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funds, held in the commit transaction’s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output, among parties.</a:t>
                </a:r>
              </a:p>
              <a:p>
                <a:r>
                  <a:rPr kumimoji="1" lang="en-US" altLang="zh-CN" dirty="0"/>
                  <a:t>Adaptor Execution Delivery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𝑨𝑬𝑫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spend the output and sends its coins to payee.</a:t>
                </a:r>
              </a:p>
              <a:p>
                <a:r>
                  <a:rPr kumimoji="1" lang="en-US" altLang="zh-CN" dirty="0"/>
                  <a:t>Timeout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𝑻𝑶</m:t>
                        </m:r>
                      </m:sub>
                    </m:sSub>
                  </m:oMath>
                </a14:m>
                <a:r>
                  <a:rPr kumimoji="1" lang="en-US" altLang="zh-CN" dirty="0"/>
                  <a:t>: claim the output after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a timeout.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10EC9A-C228-BEE8-8A41-65648B775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F23BA3-FB3C-1134-8569-56C3B835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57CD9F-524B-19B7-78E1-046BCD95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00" y="865735"/>
            <a:ext cx="5580000" cy="23630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68FB68-9716-AE11-B071-D70D75CE7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00" y="3429000"/>
            <a:ext cx="5580000" cy="23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DA208-7DC2-1E22-E91E-AAB52F82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Create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99660-DBA9-7676-C443-EB5D7BC29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00CA9-89AB-23AE-178A-53CF14A3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F89184-5D19-940C-7471-8DF68A34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6302761" cy="54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5D81F8-B5A3-A9DE-3661-55DEFA8D6A82}"/>
              </a:ext>
            </a:extLst>
          </p:cNvPr>
          <p:cNvSpPr txBox="1"/>
          <p:nvPr/>
        </p:nvSpPr>
        <p:spPr>
          <a:xfrm>
            <a:off x="8805165" y="332076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as Generalized Channel</a:t>
            </a:r>
            <a:endParaRPr kumimoji="1"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91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40ED-7A22-60C8-D38A-F9747546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5F7A8-0D1C-5032-6043-05F3631E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Update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7FFA5-1A5A-7D85-25A6-C9C1F621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1B8A4C-8D70-287C-1660-618EF8A1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21088C-2017-85B3-4543-756228E2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025"/>
            <a:ext cx="5760000" cy="5028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32BC19-03A4-B916-917C-7863DED6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865735"/>
            <a:ext cx="5760000" cy="50211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5E8501-694B-3E25-0253-2F2A221C2704}"/>
              </a:ext>
            </a:extLst>
          </p:cNvPr>
          <p:cNvSpPr/>
          <p:nvPr/>
        </p:nvSpPr>
        <p:spPr>
          <a:xfrm>
            <a:off x="5539942" y="2081007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0577FE-4CCF-2C3F-6AA1-FA027E5E1EE2}"/>
              </a:ext>
            </a:extLst>
          </p:cNvPr>
          <p:cNvSpPr/>
          <p:nvPr/>
        </p:nvSpPr>
        <p:spPr>
          <a:xfrm>
            <a:off x="4439134" y="3738216"/>
            <a:ext cx="1296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A17AD2-A453-698E-BA0F-8713613DE6B8}"/>
              </a:ext>
            </a:extLst>
          </p:cNvPr>
          <p:cNvSpPr/>
          <p:nvPr/>
        </p:nvSpPr>
        <p:spPr>
          <a:xfrm>
            <a:off x="11259090" y="2076331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062EAF-9280-B5C5-B92F-3AE64C7889E7}"/>
              </a:ext>
            </a:extLst>
          </p:cNvPr>
          <p:cNvSpPr/>
          <p:nvPr/>
        </p:nvSpPr>
        <p:spPr>
          <a:xfrm>
            <a:off x="10149356" y="4999570"/>
            <a:ext cx="1368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6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12C9-29ED-58DC-9739-CF8C12A1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9FF58-0E56-D125-6984-F8ADCC0D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Close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ED423-3E76-2195-8506-91B4741F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9154A-C549-0006-3523-166A7929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CFD001-5F8A-58F0-6E52-7516514D5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48"/>
          <a:stretch/>
        </p:blipFill>
        <p:spPr>
          <a:xfrm>
            <a:off x="336000" y="865737"/>
            <a:ext cx="5760000" cy="4912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6E4FA-124E-9462-CDBB-BDB9F61F2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52"/>
          <a:stretch/>
        </p:blipFill>
        <p:spPr>
          <a:xfrm>
            <a:off x="6096000" y="875461"/>
            <a:ext cx="5760000" cy="1067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384121-3F52-F5A4-EC90-D43BC35FD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35"/>
          <a:stretch/>
        </p:blipFill>
        <p:spPr>
          <a:xfrm>
            <a:off x="6096000" y="2640156"/>
            <a:ext cx="5760000" cy="23833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11EA3A-1A5A-2E9A-EAF9-CAC3D3796145}"/>
              </a:ext>
            </a:extLst>
          </p:cNvPr>
          <p:cNvSpPr/>
          <p:nvPr/>
        </p:nvSpPr>
        <p:spPr>
          <a:xfrm>
            <a:off x="336000" y="1079768"/>
            <a:ext cx="5760000" cy="1067293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DBF857-706E-F7D1-B97E-81D8654F6622}"/>
              </a:ext>
            </a:extLst>
          </p:cNvPr>
          <p:cNvSpPr/>
          <p:nvPr/>
        </p:nvSpPr>
        <p:spPr>
          <a:xfrm>
            <a:off x="336000" y="2640156"/>
            <a:ext cx="5760000" cy="1348183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743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4BABA7E7-AEF3-8D9F-181E-ED443C00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6 Blind Hub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DA3B6-614F-628D-4A6B-1BDE67CD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014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09163-949A-CD98-36D9-C5DB0C44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6.1 Registration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8913A-3C35-58D0-BCEC-D087DDAD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2F512B-B9D5-25AF-89FC-8911E527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66546-A3CE-EF8E-26E7-D1CB561B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5" y="857440"/>
            <a:ext cx="11630770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545456-C5E6-4172-3A5E-E0E22EC57D34}"/>
              </a:ext>
            </a:extLst>
          </p:cNvPr>
          <p:cNvSpPr txBox="1"/>
          <p:nvPr/>
        </p:nvSpPr>
        <p:spPr>
          <a:xfrm>
            <a:off x="3260035" y="149086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29A26B-A3DE-0E84-6D59-301F64ECF5D3}"/>
              </a:ext>
            </a:extLst>
          </p:cNvPr>
          <p:cNvSpPr txBox="1"/>
          <p:nvPr/>
        </p:nvSpPr>
        <p:spPr>
          <a:xfrm>
            <a:off x="3260035" y="1831567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0DFE6-174B-14B5-CDB0-E01F7981AB49}"/>
              </a:ext>
            </a:extLst>
          </p:cNvPr>
          <p:cNvSpPr txBox="1"/>
          <p:nvPr/>
        </p:nvSpPr>
        <p:spPr>
          <a:xfrm>
            <a:off x="9481931" y="459187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token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0C14FE-D03A-0886-3F08-A013DCD94405}"/>
              </a:ext>
            </a:extLst>
          </p:cNvPr>
          <p:cNvSpPr txBox="1"/>
          <p:nvPr/>
        </p:nvSpPr>
        <p:spPr>
          <a:xfrm>
            <a:off x="5029752" y="50804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7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DD5B1-1E88-9D81-53A9-99F939F7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1.1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80321-8662-5E89-3762-9EE928806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rgbClr val="C00000"/>
                </a:solidFill>
              </a:rPr>
              <a:t>Two users</a:t>
            </a:r>
            <a:r>
              <a:rPr kumimoji="1" lang="en" altLang="zh-CN" dirty="0"/>
              <a:t> open a payment channel and perform </a:t>
            </a:r>
            <a:r>
              <a:rPr kumimoji="1" lang="en" altLang="zh-CN" dirty="0">
                <a:solidFill>
                  <a:srgbClr val="C00000"/>
                </a:solidFill>
              </a:rPr>
              <a:t>off-chain</a:t>
            </a:r>
            <a:r>
              <a:rPr kumimoji="1" lang="en" altLang="zh-CN" dirty="0"/>
              <a:t> payments by updating the channel state enjoying </a:t>
            </a:r>
            <a:r>
              <a:rPr kumimoji="1" lang="en" altLang="zh-CN" dirty="0">
                <a:solidFill>
                  <a:srgbClr val="C00000"/>
                </a:solidFill>
              </a:rPr>
              <a:t>high payment throughput</a:t>
            </a:r>
            <a:r>
              <a:rPr kumimoji="1" lang="en" altLang="zh-CN" dirty="0"/>
              <a:t> and </a:t>
            </a:r>
            <a:r>
              <a:rPr kumimoji="1" lang="en" altLang="zh-CN" dirty="0">
                <a:solidFill>
                  <a:srgbClr val="C00000"/>
                </a:solidFill>
              </a:rPr>
              <a:t>low confirmation delay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If there are more than two users, each pair of users needs to establish their own payment channel to facilitate the payment, which is a </a:t>
            </a:r>
            <a:r>
              <a:rPr kumimoji="1" lang="en" altLang="zh-CN" dirty="0">
                <a:solidFill>
                  <a:srgbClr val="C00000"/>
                </a:solidFill>
              </a:rPr>
              <a:t>non-scalable approach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Payment Channel Networks (PCN) enable two users with no direct payment channel to pay each other through the channels of </a:t>
            </a:r>
            <a:r>
              <a:rPr kumimoji="1" lang="en" altLang="zh-CN" dirty="0">
                <a:solidFill>
                  <a:srgbClr val="C00000"/>
                </a:solidFill>
              </a:rPr>
              <a:t>some intermediaries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PCN payments may require multi-channel paths and intermediaries to actively participate in relaying the payments, which can lead to their failure.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F3027-5463-5C8B-EC11-7ED0E988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D7DF6A-1038-F89A-3F50-7ECB504F897F}"/>
              </a:ext>
            </a:extLst>
          </p:cNvPr>
          <p:cNvGrpSpPr/>
          <p:nvPr/>
        </p:nvGrpSpPr>
        <p:grpSpPr>
          <a:xfrm>
            <a:off x="960674" y="4460141"/>
            <a:ext cx="10270651" cy="1961626"/>
            <a:chOff x="960675" y="4540575"/>
            <a:chExt cx="10270651" cy="19616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E7F95F-99F4-7776-31F0-F22900C81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571" b="14100"/>
            <a:stretch/>
          </p:blipFill>
          <p:spPr>
            <a:xfrm rot="5400000">
              <a:off x="1771481" y="3729769"/>
              <a:ext cx="1618387" cy="32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9B4E656-9A41-B4B0-D993-4BC4B0392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78" r="33285" b="14100"/>
            <a:stretch/>
          </p:blipFill>
          <p:spPr>
            <a:xfrm rot="5400000">
              <a:off x="5233420" y="3783155"/>
              <a:ext cx="1725160" cy="324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473995D-85D8-0CAE-7B05-614941190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15" b="14100"/>
            <a:stretch/>
          </p:blipFill>
          <p:spPr>
            <a:xfrm rot="5400000">
              <a:off x="8784691" y="3747210"/>
              <a:ext cx="1653269" cy="324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AB8EC7-58CF-4683-BAE6-5C39F8AFE3E0}"/>
                </a:ext>
              </a:extLst>
            </p:cNvPr>
            <p:cNvSpPr txBox="1"/>
            <p:nvPr/>
          </p:nvSpPr>
          <p:spPr>
            <a:xfrm>
              <a:off x="2039500" y="618986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DF8D98-4A4A-B3A2-7DCB-38CD0D39170B}"/>
                </a:ext>
              </a:extLst>
            </p:cNvPr>
            <p:cNvSpPr txBox="1"/>
            <p:nvPr/>
          </p:nvSpPr>
          <p:spPr>
            <a:xfrm>
              <a:off x="5474676" y="619442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A0030EB-CEC0-514B-68C3-B0BC40EB8ABD}"/>
                </a:ext>
              </a:extLst>
            </p:cNvPr>
            <p:cNvSpPr txBox="1"/>
            <p:nvPr/>
          </p:nvSpPr>
          <p:spPr>
            <a:xfrm>
              <a:off x="9080571" y="6194424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179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073A6-443F-EC37-BDBD-93674C33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6.2 Puzzle Promise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D41E2-E651-5374-A92F-5FB522F6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F1626F-6F9A-B4D9-48EC-5905388F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CE17B1-E22D-69F1-8DB4-A0A27D8C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21" y="0"/>
            <a:ext cx="7542179" cy="64212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3A3EE1-3C50-48E7-8B29-CFFA3D7D85C1}"/>
              </a:ext>
            </a:extLst>
          </p:cNvPr>
          <p:cNvSpPr txBox="1"/>
          <p:nvPr/>
        </p:nvSpPr>
        <p:spPr>
          <a:xfrm>
            <a:off x="7058611" y="253152"/>
            <a:ext cx="255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Token-uniqueness proof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A79AB0-05DF-8F12-AFD4-0A160446BEE3}"/>
              </a:ext>
            </a:extLst>
          </p:cNvPr>
          <p:cNvSpPr txBox="1"/>
          <p:nvPr/>
        </p:nvSpPr>
        <p:spPr>
          <a:xfrm>
            <a:off x="9433873" y="862816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consistency proof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D64745-0F65-9172-129A-FF12BEEEB38D}"/>
              </a:ext>
            </a:extLst>
          </p:cNvPr>
          <p:cNvSpPr txBox="1"/>
          <p:nvPr/>
        </p:nvSpPr>
        <p:spPr>
          <a:xfrm>
            <a:off x="6964480" y="1831648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hard relation and encrypt the solution y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3BDE5A-8362-2142-5E76-73AD533B8C93}"/>
              </a:ext>
            </a:extLst>
          </p:cNvPr>
          <p:cNvSpPr txBox="1"/>
          <p:nvPr/>
        </p:nvSpPr>
        <p:spPr>
          <a:xfrm>
            <a:off x="6523630" y="302597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amount and puzzle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07DC0-8B19-3BB0-8738-296F387A95E0}"/>
                  </a:ext>
                </a:extLst>
              </p:cNvPr>
              <p:cNvSpPr txBox="1"/>
              <p:nvPr/>
            </p:nvSpPr>
            <p:spPr>
              <a:xfrm>
                <a:off x="4979751" y="3559632"/>
                <a:ext cx="3634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blind pre-signature of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𝑻𝒙</m:t>
                    </m:r>
                  </m:oMath>
                </a14:m>
                <a:endParaRPr kumimoji="1"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07DC0-8B19-3BB0-8738-296F387A9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51" y="3559632"/>
                <a:ext cx="3634008" cy="369332"/>
              </a:xfrm>
              <a:prstGeom prst="rect">
                <a:avLst/>
              </a:prstGeom>
              <a:blipFill>
                <a:blip r:embed="rId4"/>
                <a:stretch>
                  <a:fillRect l="-1742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27B035D-4F98-E78B-43C8-686FFD59A334}"/>
              </a:ext>
            </a:extLst>
          </p:cNvPr>
          <p:cNvSpPr txBox="1"/>
          <p:nvPr/>
        </p:nvSpPr>
        <p:spPr>
          <a:xfrm>
            <a:off x="8104090" y="489487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0253D4-6259-49D6-9BA4-8457669B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68" y="862816"/>
            <a:ext cx="4279987" cy="1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63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A0CEF-0E9A-D911-BD27-36F64A31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D7D98-85AF-B631-D1B4-59B1F47B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6.3 Puzzle Solver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997B3-34BE-D62E-BB11-18D34577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9F96C0-720F-D4C3-E433-A7E0F44F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3CDC7F-4D54-3F15-D1E4-23EE470B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2" y="865735"/>
            <a:ext cx="10711476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35D094-E06B-C1BE-F55B-E268D442F25B}"/>
              </a:ext>
            </a:extLst>
          </p:cNvPr>
          <p:cNvSpPr txBox="1"/>
          <p:nvPr/>
        </p:nvSpPr>
        <p:spPr>
          <a:xfrm>
            <a:off x="5343230" y="127703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131761-B8B4-0681-9A48-8B45DF533480}"/>
                  </a:ext>
                </a:extLst>
              </p:cNvPr>
              <p:cNvSpPr txBox="1"/>
              <p:nvPr/>
            </p:nvSpPr>
            <p:spPr>
              <a:xfrm>
                <a:off x="1255890" y="2751249"/>
                <a:ext cx="3634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blind pre-signature of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𝑻𝒙</m:t>
                    </m:r>
                  </m:oMath>
                </a14:m>
                <a:endParaRPr kumimoji="1"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131761-B8B4-0681-9A48-8B45DF533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890" y="2751249"/>
                <a:ext cx="3634008" cy="369332"/>
              </a:xfrm>
              <a:prstGeom prst="rect">
                <a:avLst/>
              </a:prstGeom>
              <a:blipFill>
                <a:blip r:embed="rId4"/>
                <a:stretch>
                  <a:fillRect l="-104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FA17E3D-1CD3-D912-CFF7-D33D63CA4066}"/>
              </a:ext>
            </a:extLst>
          </p:cNvPr>
          <p:cNvSpPr txBox="1"/>
          <p:nvPr/>
        </p:nvSpPr>
        <p:spPr>
          <a:xfrm>
            <a:off x="6546420" y="407289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 the solution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BDDF9-F380-D7D0-47F3-EB80868F4620}"/>
              </a:ext>
            </a:extLst>
          </p:cNvPr>
          <p:cNvSpPr txBox="1"/>
          <p:nvPr/>
        </p:nvSpPr>
        <p:spPr>
          <a:xfrm>
            <a:off x="8638870" y="4808039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 the signature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031FDE-222C-0F89-9ED0-CE647497B6BF}"/>
              </a:ext>
            </a:extLst>
          </p:cNvPr>
          <p:cNvSpPr txBox="1"/>
          <p:nvPr/>
        </p:nvSpPr>
        <p:spPr>
          <a:xfrm>
            <a:off x="3865902" y="551470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427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25263-CE0F-5225-CCCA-070C4D3AD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72CBD-DAFF-22EC-CF55-BCC4CD4A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6.4 Blind Hub: Open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E3F31-499C-3B52-44D0-D070A4E0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DAEF7-ECE5-9CC3-709A-008064E9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252014-5E73-BAAD-2F77-3F70C299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4780633" cy="21109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792676-11D4-4C3C-4CD8-0DFE3CFAA693}"/>
              </a:ext>
            </a:extLst>
          </p:cNvPr>
          <p:cNvSpPr txBox="1"/>
          <p:nvPr/>
        </p:nvSpPr>
        <p:spPr>
          <a:xfrm>
            <a:off x="1944337" y="1736533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14CCEF-351A-E3CE-5E7D-346D3DAC4DBC}"/>
              </a:ext>
            </a:extLst>
          </p:cNvPr>
          <p:cNvSpPr txBox="1"/>
          <p:nvPr/>
        </p:nvSpPr>
        <p:spPr>
          <a:xfrm>
            <a:off x="2415436" y="2109935"/>
            <a:ext cx="17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 signature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BA73D3-B4F4-CBF1-F8E7-B31C20EE04E9}"/>
              </a:ext>
            </a:extLst>
          </p:cNvPr>
          <p:cNvSpPr txBox="1"/>
          <p:nvPr/>
        </p:nvSpPr>
        <p:spPr>
          <a:xfrm>
            <a:off x="2170841" y="24589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8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D970E280-4E5B-E000-E77B-7192E19C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7 Performance Analysis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F3161-9DEB-9009-A883-4DDC92D7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23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A7960-CAE8-0388-C12A-4CE61AED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7.1 Performance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59528-E661-0D57-D4EB-C5454996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ECDSA-based adaptor signature / ECDSA-based blind adaptor signature with </a:t>
            </a:r>
            <a:r>
              <a:rPr kumimoji="1" lang="en-US" altLang="zh-CN" dirty="0">
                <a:solidFill>
                  <a:srgbClr val="C00000"/>
                </a:solidFill>
              </a:rPr>
              <a:t>secp256k1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RSoRC scheme with </a:t>
            </a:r>
            <a:r>
              <a:rPr kumimoji="1" lang="en-US" altLang="zh-CN" dirty="0">
                <a:solidFill>
                  <a:srgbClr val="C00000"/>
                </a:solidFill>
              </a:rPr>
              <a:t>BLS12-381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HSM-CL encryption scheme.</a:t>
            </a:r>
          </a:p>
          <a:p>
            <a:r>
              <a:rPr kumimoji="1" lang="en-US" altLang="zh-CN" dirty="0"/>
              <a:t>Pedersen commitment scheme.</a:t>
            </a:r>
          </a:p>
          <a:p>
            <a:r>
              <a:rPr kumimoji="1" lang="en-US" altLang="zh-CN" dirty="0"/>
              <a:t>Garbled circuit-based ZKP.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9154C-89C0-346C-2EB8-EECA1E22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810ACE-2272-0391-1E6B-D4B89BA1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00" y="2586390"/>
            <a:ext cx="7200000" cy="3466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35E0D-6F51-2F90-8F5D-F708B17BC37B}"/>
              </a:ext>
            </a:extLst>
          </p:cNvPr>
          <p:cNvSpPr txBox="1"/>
          <p:nvPr/>
        </p:nvSpPr>
        <p:spPr>
          <a:xfrm>
            <a:off x="5654647" y="6052435"/>
            <a:ext cx="520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overall running time of ∼31 s for one payment. 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61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705BEA9-48B7-D0DF-02AC-8FDFA2734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Thanks! Questions?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6ABB29-F4E0-9B55-9100-3754050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39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D54AD-6E78-4A28-7BB2-A9DD691A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1.2 Challenges in Privacy-Preserving PCH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7F20A-CF7B-1853-0DF2-96E0F7C9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1" dirty="0"/>
              <a:t>Atomicity:</a:t>
            </a:r>
            <a:r>
              <a:rPr kumimoji="1" lang="en" altLang="zh-CN" dirty="0"/>
              <a:t> For any payment of m coins from S to R, the PCH should ensure that either R receives m coins from T and T receives m coins from S, or both parties receive none.</a:t>
            </a:r>
          </a:p>
          <a:p>
            <a:r>
              <a:rPr kumimoji="1" lang="en" altLang="zh-CN" b="1" dirty="0"/>
              <a:t>Value Privacy:</a:t>
            </a:r>
            <a:r>
              <a:rPr kumimoji="1" lang="en" altLang="zh-CN" dirty="0"/>
              <a:t> T should not know the payment amount between S and R.</a:t>
            </a:r>
          </a:p>
          <a:p>
            <a:r>
              <a:rPr kumimoji="1" lang="en" altLang="zh-CN" b="1" dirty="0"/>
              <a:t>Relationship Anonymity:</a:t>
            </a:r>
            <a:r>
              <a:rPr kumimoji="1" lang="en" altLang="zh-CN" dirty="0"/>
              <a:t> T should not be able to find out if there is any relation between S and R of a specific payment.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6F61D-2D6D-0772-C8E0-14EDD70B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6A5DC-4B7F-346C-6A39-2EF916AC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3429000"/>
            <a:ext cx="10080000" cy="24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B563F-9B4D-EFB7-7C7C-935E5833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1.3 Griefing Attack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928DB-1E8A-D39A-5C73-ED00F42F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Griefing Attack is the </a:t>
            </a:r>
            <a:r>
              <a:rPr kumimoji="1" lang="en" altLang="zh-CN" dirty="0">
                <a:solidFill>
                  <a:srgbClr val="C00000"/>
                </a:solidFill>
              </a:rPr>
              <a:t>DoS attack</a:t>
            </a:r>
            <a:r>
              <a:rPr kumimoji="1" lang="en" altLang="zh-CN" dirty="0"/>
              <a:t> against the tumbler. Concretely, the payee starts the puzzle-promising phase with the tumbler but with no puzzle-solving phase following. Consequently, the tumbler’s coins in the tumbler-payee channel are locked in vain.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02BA1-F595-CD06-5A09-F4B8940A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C3DA9-DA9C-9D28-959A-5ADDB8C8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2529162"/>
            <a:ext cx="5760000" cy="3299699"/>
          </a:xfrm>
          <a:prstGeom prst="rect">
            <a:avLst/>
          </a:prstGeom>
          <a:ln w="12700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C73B63-BC8A-D1A9-FC26-60EE25BB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999" y="2155612"/>
            <a:ext cx="4320000" cy="36732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D5A31D-3DB8-2839-D14C-1DFBA7552258}"/>
              </a:ext>
            </a:extLst>
          </p:cNvPr>
          <p:cNvSpPr txBox="1"/>
          <p:nvPr/>
        </p:nvSpPr>
        <p:spPr>
          <a:xfrm>
            <a:off x="336001" y="6265735"/>
            <a:ext cx="10457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 Heilman</a:t>
            </a:r>
            <a:r>
              <a:rPr lang="zh-CN" altLang="en-US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“Tumblebit: An untrusted bitcoin-compatible anonymous payment hub,” in </a:t>
            </a:r>
            <a:r>
              <a:rPr lang="en" altLang="zh-CN" sz="11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and Distributed System Security Symposium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2017. </a:t>
            </a:r>
          </a:p>
          <a:p>
            <a:pPr marL="228600" indent="-228600">
              <a:buFont typeface="+mj-lt"/>
              <a:buAutoNum type="arabicPeriod"/>
            </a:pP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 Tairi  et al., “A2l: Anonymous atomic locks for scalability in payment channel hubs,” in </a:t>
            </a:r>
            <a:r>
              <a:rPr lang="en" altLang="zh-CN" sz="11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IEEE Symposium on Security and Privacy (SP)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2021, pp. 1834– 1851. </a:t>
            </a:r>
          </a:p>
        </p:txBody>
      </p:sp>
    </p:spTree>
    <p:extLst>
      <p:ext uri="{BB962C8B-B14F-4D97-AF65-F5344CB8AC3E}">
        <p14:creationId xmlns:p14="http://schemas.microsoft.com/office/powerpoint/2010/main" val="198549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E65D7-5DBB-E5DB-F61B-80B79167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E0E53-E6E3-73B5-CA06-3FC760DC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1.4 Security and Privacy Goals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4DA7F-BC5E-7C6D-FD3B-042FA817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1" dirty="0"/>
              <a:t>Atomicity:</a:t>
            </a:r>
            <a:r>
              <a:rPr kumimoji="1" lang="en" altLang="zh-CN" dirty="0"/>
              <a:t> For any payment of m coins from S to R, the PCH should ensure that either R receives m coins from T and T receives m coins from S, or both parties receive none.</a:t>
            </a:r>
          </a:p>
          <a:p>
            <a:r>
              <a:rPr kumimoji="1" lang="en" altLang="zh-CN" b="1" dirty="0"/>
              <a:t>Value Privacy:</a:t>
            </a:r>
            <a:r>
              <a:rPr kumimoji="1" lang="en" altLang="zh-CN" dirty="0"/>
              <a:t> T should not know the payment amount between S and R.</a:t>
            </a:r>
          </a:p>
          <a:p>
            <a:r>
              <a:rPr kumimoji="1" lang="en" altLang="zh-CN" b="1" dirty="0"/>
              <a:t>Relationship Anonymity:</a:t>
            </a:r>
            <a:r>
              <a:rPr kumimoji="1" lang="en" altLang="zh-CN" dirty="0"/>
              <a:t> T should not be able to find out if there is any relation between S and R of a specific payment (with variable amount).</a:t>
            </a:r>
          </a:p>
          <a:p>
            <a:r>
              <a:rPr kumimoji="1" lang="en" altLang="zh-CN" b="1" dirty="0"/>
              <a:t>Griefing Resistance:</a:t>
            </a:r>
            <a:r>
              <a:rPr kumimoji="1" lang="en" altLang="zh-CN" dirty="0"/>
              <a:t> The PCH should only initiate a payment procedure if R can prove that the payment request are previously backed by some coins locked by a S during the payment procedure.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0CA13-FEBF-057E-0195-D05B04CA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43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B01B-F3BA-D866-5FDD-DFEFD196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1.5 Abstract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AB49F-E00F-0A80-6A26-BA3AE14F1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/>
              <a:t>PCH Definition:</a:t>
            </a:r>
          </a:p>
          <a:p>
            <a:pPr marL="0" indent="0">
              <a:buNone/>
            </a:pPr>
            <a:r>
              <a:rPr kumimoji="1" lang="en-US" altLang="zh-CN" dirty="0"/>
              <a:t>Payment Channel Hub (PCH) is a promising solution to the scalability issue of first-generation blockchains or cryptocurrencies such as Bitcoin. It supports </a:t>
            </a:r>
            <a:r>
              <a:rPr kumimoji="1" lang="en-US" altLang="zh-CN" dirty="0">
                <a:solidFill>
                  <a:srgbClr val="C00000"/>
                </a:solidFill>
              </a:rPr>
              <a:t>off-chain payments</a:t>
            </a:r>
            <a:r>
              <a:rPr kumimoji="1" lang="en-US" altLang="zh-CN" dirty="0"/>
              <a:t> between a sender and a receiver through an </a:t>
            </a:r>
            <a:r>
              <a:rPr kumimoji="1" lang="en-US" altLang="zh-CN" dirty="0">
                <a:solidFill>
                  <a:srgbClr val="C00000"/>
                </a:solidFill>
              </a:rPr>
              <a:t>intermediary</a:t>
            </a:r>
            <a:r>
              <a:rPr kumimoji="1" lang="en-US" altLang="zh-CN" dirty="0"/>
              <a:t> (called the </a:t>
            </a:r>
            <a:r>
              <a:rPr kumimoji="1" lang="en-US" altLang="zh-CN" dirty="0">
                <a:solidFill>
                  <a:srgbClr val="C00000"/>
                </a:solidFill>
              </a:rPr>
              <a:t>tumbler</a:t>
            </a:r>
            <a:r>
              <a:rPr kumimoji="1" lang="en-US" altLang="zh-CN" dirty="0"/>
              <a:t>).</a:t>
            </a:r>
          </a:p>
          <a:p>
            <a:r>
              <a:rPr kumimoji="1" lang="en-US" altLang="zh-CN" b="1" dirty="0"/>
              <a:t>Problem:</a:t>
            </a:r>
          </a:p>
          <a:p>
            <a:pPr marL="0" indent="0">
              <a:buNone/>
            </a:pPr>
            <a:r>
              <a:rPr kumimoji="1" lang="en-US" altLang="zh-CN" dirty="0"/>
              <a:t>All existing Bitcoin-compatible PCH constructions that guarantee relationship anonymity allow only a (predefined) </a:t>
            </a:r>
            <a:r>
              <a:rPr kumimoji="1" lang="en-US" altLang="zh-CN" dirty="0">
                <a:solidFill>
                  <a:srgbClr val="C00000"/>
                </a:solidFill>
              </a:rPr>
              <a:t>fixed payment amount</a:t>
            </a:r>
            <a:r>
              <a:rPr kumimoji="1" lang="en-US" altLang="zh-CN" dirty="0"/>
              <a:t>. </a:t>
            </a:r>
          </a:p>
          <a:p>
            <a:r>
              <a:rPr kumimoji="1" lang="en-US" altLang="zh-CN" b="1" dirty="0"/>
              <a:t>This work:</a:t>
            </a:r>
          </a:p>
          <a:p>
            <a:pPr marL="0" indent="0">
              <a:buNone/>
            </a:pPr>
            <a:r>
              <a:rPr kumimoji="1" lang="en-US" altLang="zh-CN" dirty="0"/>
              <a:t>The first Bitcoin-compatible PCH that provides </a:t>
            </a:r>
            <a:r>
              <a:rPr kumimoji="1" lang="en-US" altLang="zh-CN" dirty="0">
                <a:solidFill>
                  <a:srgbClr val="C00000"/>
                </a:solidFill>
              </a:rPr>
              <a:t>security</a:t>
            </a:r>
            <a:r>
              <a:rPr kumimoji="1" lang="en-US" altLang="zh-CN" dirty="0"/>
              <a:t> &amp; </a:t>
            </a:r>
            <a:r>
              <a:rPr kumimoji="1" lang="en-US" altLang="zh-CN" dirty="0">
                <a:solidFill>
                  <a:srgbClr val="C00000"/>
                </a:solidFill>
              </a:rPr>
              <a:t>privacy</a:t>
            </a:r>
            <a:r>
              <a:rPr kumimoji="1" lang="en-US" altLang="zh-CN" dirty="0"/>
              <a:t> with </a:t>
            </a:r>
            <a:r>
              <a:rPr kumimoji="1" lang="en-US" altLang="zh-CN" dirty="0">
                <a:solidFill>
                  <a:srgbClr val="C00000"/>
                </a:solidFill>
              </a:rPr>
              <a:t>variable amount</a:t>
            </a:r>
            <a:r>
              <a:rPr kumimoji="1" lang="en-US" altLang="zh-CN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Blind Adaptor Signature, an adaptor signature protocol built on top of a blind signature scheme.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Blind Channel, one of the channel parties is unable to see the channel balances.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Blind Hub, a three-party (sender, tumbler, receiver) protocol for private conditional payments.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BE8FB9-53D7-194D-3D79-6AFD2330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57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4C2F0E-AFCA-07FE-9577-546FD3913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 Preliminaries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F2A321-C600-E302-726C-B27E2505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36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1542</Words>
  <Application>Microsoft Macintosh PowerPoint</Application>
  <PresentationFormat>宽屏</PresentationFormat>
  <Paragraphs>238</Paragraphs>
  <Slides>45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Cambria Math</vt:lpstr>
      <vt:lpstr>等线</vt:lpstr>
      <vt:lpstr>KaiTi</vt:lpstr>
      <vt:lpstr>等线 Light</vt:lpstr>
      <vt:lpstr>Alibaba PuHuiTi 3.0 55 Regular</vt:lpstr>
      <vt:lpstr>Arial</vt:lpstr>
      <vt:lpstr>Times New Roman</vt:lpstr>
      <vt:lpstr>Office 主题​​</vt:lpstr>
      <vt:lpstr>PowerPoint 演示文稿</vt:lpstr>
      <vt:lpstr>Outline</vt:lpstr>
      <vt:lpstr>PowerPoint 演示文稿</vt:lpstr>
      <vt:lpstr>1.1 Payment Channel</vt:lpstr>
      <vt:lpstr>1.2 Challenges in Privacy-Preserving PCH</vt:lpstr>
      <vt:lpstr>1.3 Griefing Attack</vt:lpstr>
      <vt:lpstr>1.4 Security and Privacy Goals</vt:lpstr>
      <vt:lpstr>1.5 Abstract</vt:lpstr>
      <vt:lpstr>PowerPoint 演示文稿</vt:lpstr>
      <vt:lpstr>2.1 NIZK</vt:lpstr>
      <vt:lpstr>2.2 Linear-Only Homomorphic Encryption</vt:lpstr>
      <vt:lpstr>2.3 Adaptor Signature</vt:lpstr>
      <vt:lpstr>2.4 Randomizable Signatures on Randomizable Commitments</vt:lpstr>
      <vt:lpstr>2.4 Randomizable Signatures on Randomizable Commitments</vt:lpstr>
      <vt:lpstr>PowerPoint 演示文稿</vt:lpstr>
      <vt:lpstr>3.1 Blind Channel</vt:lpstr>
      <vt:lpstr>3.2 Value Privacy: A Simple PCH from BlindChannel</vt:lpstr>
      <vt:lpstr>3.3 Atomicity: Linking Puzzle with Transaction Amount</vt:lpstr>
      <vt:lpstr>3.3 Atomicity: Linking Puzzle with Transaction Amount</vt:lpstr>
      <vt:lpstr>3.4 Relationship Anonymity: Randomizable Commitment, Puzzle and Linkage</vt:lpstr>
      <vt:lpstr>3.5 Griefing Resistance: Linking Token with Transaction Amount</vt:lpstr>
      <vt:lpstr>3.6 Scheme Overview</vt:lpstr>
      <vt:lpstr>PowerPoint 演示文稿</vt:lpstr>
      <vt:lpstr>4.1 Blind Adaptor Signature</vt:lpstr>
      <vt:lpstr>4.2 Blind Adaptor ECDSA Construction</vt:lpstr>
      <vt:lpstr>PowerPoint 演示文稿</vt:lpstr>
      <vt:lpstr>5.1 Unspent Transaction Output (UTXO) Model</vt:lpstr>
      <vt:lpstr>5.1 Unspent Transaction Output (UTXO) Model</vt:lpstr>
      <vt:lpstr>5.2 Lightning Style Payment Channel</vt:lpstr>
      <vt:lpstr>5.2 Lightning Style Payment Channel</vt:lpstr>
      <vt:lpstr>5.2 Lightning Style Payment Channel</vt:lpstr>
      <vt:lpstr>5.3 Generalized Channel</vt:lpstr>
      <vt:lpstr>5.4 Blind Channel: Requirements</vt:lpstr>
      <vt:lpstr>5.4 Blind Channel: Transaction Types</vt:lpstr>
      <vt:lpstr>5.4 Blind Channel: Create</vt:lpstr>
      <vt:lpstr>5.4 Blind Channel: Update</vt:lpstr>
      <vt:lpstr>5.4 Blind Channel: Close</vt:lpstr>
      <vt:lpstr>PowerPoint 演示文稿</vt:lpstr>
      <vt:lpstr>6.1 Registration</vt:lpstr>
      <vt:lpstr>6.2 Puzzle Promise</vt:lpstr>
      <vt:lpstr>6.3 Puzzle Solver</vt:lpstr>
      <vt:lpstr>6.4 Blind Hub: Open</vt:lpstr>
      <vt:lpstr>PowerPoint 演示文稿</vt:lpstr>
      <vt:lpstr>7.1 Performance Analysis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Microsoft Office User</cp:lastModifiedBy>
  <cp:revision>779</cp:revision>
  <dcterms:created xsi:type="dcterms:W3CDTF">2024-06-27T01:31:39Z</dcterms:created>
  <dcterms:modified xsi:type="dcterms:W3CDTF">2024-10-26T13:23:06Z</dcterms:modified>
</cp:coreProperties>
</file>